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78" r:id="rId5"/>
    <p:sldId id="315" r:id="rId6"/>
    <p:sldId id="316" r:id="rId7"/>
    <p:sldId id="317" r:id="rId8"/>
    <p:sldId id="319" r:id="rId9"/>
    <p:sldId id="320" r:id="rId10"/>
    <p:sldId id="321" r:id="rId11"/>
    <p:sldId id="298" r:id="rId12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CBDBE9"/>
    <a:srgbClr val="FFC000"/>
    <a:srgbClr val="0070C0"/>
    <a:srgbClr val="1B4367"/>
    <a:srgbClr val="A6A6A6"/>
    <a:srgbClr val="FFE4BA"/>
    <a:srgbClr val="FFB520"/>
    <a:srgbClr val="8FC3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3788" autoAdjust="0"/>
  </p:normalViewPr>
  <p:slideViewPr>
    <p:cSldViewPr snapToGrid="0">
      <p:cViewPr varScale="1">
        <p:scale>
          <a:sx n="105" d="100"/>
          <a:sy n="105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contrabog\datacontrabog\170000-DIRECCION%20RESPON%20FISCAL%20Y%20JURISDIC%20COAC\2019%20-%20Doc%20de%20Apoyo\4.%20Planeaci&#243;n%20-%20PA%20-%20MR%20e%20Informes\7.%20Inf%20Gestion%201%20Sem%202019\Rendicion%20Cuenta%202018%20y%201er%20Sem%202019\Gr&#225;ficos%20rendicion%20cuenta%202018%20y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'PRF ACTIVOS '!$C$4</c:f>
              <c:strCache>
                <c:ptCount val="1"/>
                <c:pt idx="0">
                  <c:v>Procesos Activos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spPr>
                <a:solidFill>
                  <a:srgbClr val="5B9BD5">
                    <a:lumMod val="40000"/>
                    <a:lumOff val="60000"/>
                  </a:srgbClr>
                </a:solidFill>
                <a:ln w="6350">
                  <a:solidFill>
                    <a:srgbClr val="00487E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4">
                    <a:lumMod val="20000"/>
                    <a:lumOff val="80000"/>
                  </a:schemeClr>
                </a:solidFill>
                <a:ln w="6350">
                  <a:solidFill>
                    <a:srgbClr val="00487E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rgbClr val="00487E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'PRF ACTIVOS 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'PRF ACTIVOS '!$D$4:$E$4</c:f>
              <c:numCache>
                <c:formatCode>General</c:formatCode>
                <c:ptCount val="2"/>
                <c:pt idx="0">
                  <c:v>1469</c:v>
                </c:pt>
                <c:pt idx="1">
                  <c:v>1461</c:v>
                </c:pt>
              </c:numCache>
            </c:numRef>
          </c:val>
        </c:ser>
        <c:ser>
          <c:idx val="1"/>
          <c:order val="1"/>
          <c:tx>
            <c:strRef>
              <c:f>'PRF ACTIVOS '!$C$5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'PRF ACTIVOS 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'PRF ACTIVOS '!$D$5:$E$5</c:f>
              <c:numCache>
                <c:formatCode>"$"#,##0.00</c:formatCode>
                <c:ptCount val="2"/>
                <c:pt idx="0">
                  <c:v>2187978184396.8899</c:v>
                </c:pt>
                <c:pt idx="1">
                  <c:v>2197966415602.1001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5139744"/>
        <c:axId val="-45126688"/>
      </c:barChart>
      <c:catAx>
        <c:axId val="-451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45126688"/>
        <c:crosses val="autoZero"/>
        <c:auto val="1"/>
        <c:lblAlgn val="ctr"/>
        <c:lblOffset val="100"/>
        <c:noMultiLvlLbl val="0"/>
      </c:catAx>
      <c:valAx>
        <c:axId val="-45126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51397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89966992186753"/>
          <c:y val="0.89590389938459059"/>
          <c:w val="0.55037660813382405"/>
          <c:h val="8.589359777126835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b="1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APERTURADOS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4224806201550389E-2"/>
          <c:y val="0.16786226685796271"/>
          <c:w val="0.94670542635658916"/>
          <c:h val="0.61726672616425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'PRF APERTURADOS'!$C$4</c:f>
              <c:strCache>
                <c:ptCount val="1"/>
                <c:pt idx="0">
                  <c:v>Procesos aperturados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rgbClr val="FFD65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'PRF APERTURADOS'!$D$3:$E$3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'PRF APERTURADOS'!$D$4:$E$4</c:f>
              <c:numCache>
                <c:formatCode>General</c:formatCode>
                <c:ptCount val="2"/>
                <c:pt idx="0">
                  <c:v>350</c:v>
                </c:pt>
                <c:pt idx="1">
                  <c:v>141</c:v>
                </c:pt>
              </c:numCache>
            </c:numRef>
          </c:val>
        </c:ser>
        <c:ser>
          <c:idx val="1"/>
          <c:order val="1"/>
          <c:tx>
            <c:strRef>
              <c:f>'PRF APERTURADOS'!$C$5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8.8823263311767391E-17"/>
                  <c:y val="0.178262293970785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'PRF APERTURADOS'!$D$3:$E$3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'PRF APERTURADOS'!$D$5:$E$5</c:f>
              <c:numCache>
                <c:formatCode>"$"#,##0.00</c:formatCode>
                <c:ptCount val="2"/>
                <c:pt idx="0">
                  <c:v>452198543718.15002</c:v>
                </c:pt>
                <c:pt idx="1">
                  <c:v>124168213432.13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781408"/>
        <c:axId val="-199786304"/>
      </c:barChart>
      <c:catAx>
        <c:axId val="-1997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9786304"/>
        <c:crosses val="autoZero"/>
        <c:auto val="1"/>
        <c:lblAlgn val="ctr"/>
        <c:lblOffset val="100"/>
        <c:noMultiLvlLbl val="0"/>
      </c:catAx>
      <c:valAx>
        <c:axId val="-19978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99781408"/>
        <c:crosses val="autoZero"/>
        <c:crossBetween val="between"/>
      </c:valAx>
      <c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>
        <c:manualLayout>
          <c:xMode val="edge"/>
          <c:yMode val="edge"/>
          <c:x val="0.17530786485991576"/>
          <c:y val="0.89590389938459059"/>
          <c:w val="0.60896832845022275"/>
          <c:h val="8.589359777126835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IMPUTACIONES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6647286821705425E-2"/>
          <c:y val="0.16363625408997434"/>
          <c:w val="0.94670542635658916"/>
          <c:h val="0.62690196942165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'PRF CON IMPUTAC'!$C$4</c:f>
              <c:strCache>
                <c:ptCount val="1"/>
                <c:pt idx="0">
                  <c:v>Imputaciones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spPr>
                <a:solidFill>
                  <a:srgbClr val="FFC000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C000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'PRF CON IMPUTAC'!$D$3:$E$3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'PRF CON IMPUTAC'!$D$4:$E$4</c:f>
              <c:numCache>
                <c:formatCode>General</c:formatCode>
                <c:ptCount val="2"/>
                <c:pt idx="0">
                  <c:v>78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'PRF CON IMPUTAC'!$C$5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4224806201551276E-3"/>
                  <c:y val="0.332108364076867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111.583.451.933,59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'PRF CON IMPUTAC'!$D$3:$E$3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'PRF CON IMPUTAC'!$D$5:$E$5</c:f>
              <c:numCache>
                <c:formatCode>"$"#,##0.00</c:formatCode>
                <c:ptCount val="2"/>
                <c:pt idx="0">
                  <c:v>36433749412.529999</c:v>
                </c:pt>
                <c:pt idx="1">
                  <c:v>111118096968.34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788480"/>
        <c:axId val="-199784672"/>
      </c:barChart>
      <c:catAx>
        <c:axId val="-1997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9784672"/>
        <c:crosses val="autoZero"/>
        <c:auto val="1"/>
        <c:lblAlgn val="ctr"/>
        <c:lblOffset val="100"/>
        <c:noMultiLvlLbl val="0"/>
      </c:catAx>
      <c:valAx>
        <c:axId val="-19978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997884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5592687541965"/>
          <c:y val="0.89590405708133702"/>
          <c:w val="0.69860011139595912"/>
          <c:h val="8.589359777126835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  <a:r>
              <a:rPr lang="es-419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391472868217054E-2"/>
          <c:y val="0.15897435897435899"/>
          <c:w val="0.94670542635658916"/>
          <c:h val="0.62690196942165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'FALLOS CON'!$C$4</c:f>
              <c:strCache>
                <c:ptCount val="1"/>
                <c:pt idx="0">
                  <c:v>Fallos con responsabilidad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spPr>
                <a:solidFill>
                  <a:srgbClr val="5B9BD5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'FALLOS CON'!$D$3:$E$3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'FALLOS CON'!$D$4:$E$4</c:f>
              <c:numCache>
                <c:formatCode>General</c:formatCode>
                <c:ptCount val="2"/>
                <c:pt idx="0">
                  <c:v>33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'FALLOS CON'!$C$5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4224806201551276E-3"/>
                  <c:y val="-1.27559055118110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'FALLOS CON'!$D$3:$E$3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'FALLOS CON'!$D$5:$E$5</c:f>
              <c:numCache>
                <c:formatCode>"$"#,##0.00</c:formatCode>
                <c:ptCount val="2"/>
                <c:pt idx="0">
                  <c:v>142872059058.41</c:v>
                </c:pt>
                <c:pt idx="1">
                  <c:v>1587636610.4299998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5129408"/>
        <c:axId val="-45128320"/>
      </c:barChart>
      <c:catAx>
        <c:axId val="-451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45128320"/>
        <c:crosses val="autoZero"/>
        <c:auto val="1"/>
        <c:lblAlgn val="ctr"/>
        <c:lblOffset val="100"/>
        <c:noMultiLvlLbl val="0"/>
      </c:catAx>
      <c:valAx>
        <c:axId val="-45128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5129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61409487993105"/>
          <c:y val="0.89590389938459059"/>
          <c:w val="0.48542181682231583"/>
          <c:h val="8.589359777126835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  <a:r>
              <a:rPr lang="en-US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ejecutoriada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6567807005483129E-2"/>
          <c:y val="0.20722293959971641"/>
          <c:w val="0.89391000038038726"/>
          <c:h val="0.6898751660672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'PRF DECI EJEC'!$D$7</c:f>
              <c:strCache>
                <c:ptCount val="1"/>
                <c:pt idx="0">
                  <c:v>Decisones ejecutoriadas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'PRF DECI EJEC'!$C$8:$C$9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'PRF DECI EJEC'!$D$8:$D$9</c:f>
              <c:numCache>
                <c:formatCode>General</c:formatCode>
                <c:ptCount val="2"/>
                <c:pt idx="0">
                  <c:v>276</c:v>
                </c:pt>
                <c:pt idx="1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5128864"/>
        <c:axId val="-44017536"/>
      </c:barChart>
      <c:catAx>
        <c:axId val="-4512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44017536"/>
        <c:crosses val="autoZero"/>
        <c:auto val="1"/>
        <c:lblAlgn val="ctr"/>
        <c:lblOffset val="100"/>
        <c:noMultiLvlLbl val="0"/>
      </c:catAx>
      <c:valAx>
        <c:axId val="-4401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512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baseline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</a:t>
            </a:r>
            <a:r>
              <a:rPr lang="en-US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coactiv</a:t>
            </a:r>
            <a:r>
              <a:rPr lang="es-419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5537522242338857E-2"/>
          <c:y val="0.18285765258991721"/>
          <c:w val="0.95116778723836359"/>
          <c:h val="0.6503810893930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'PJC ACTIVOS'!$C$4</c:f>
              <c:strCache>
                <c:ptCount val="1"/>
                <c:pt idx="0">
                  <c:v>Procesos de Jurisdicción Coactiva Activos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1"/>
              <c:spPr>
                <a:solidFill>
                  <a:srgbClr val="FFC000">
                    <a:lumMod val="20000"/>
                    <a:lumOff val="80000"/>
                  </a:srgbClr>
                </a:solidFill>
                <a:ln w="63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5B9BD5">
                  <a:lumMod val="40000"/>
                  <a:lumOff val="60000"/>
                </a:srgbClr>
              </a:solidFill>
              <a:ln w="6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'PJC ACTIVOS'!$D$3:$E$3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'PJC ACTIVOS'!$D$4:$E$4</c:f>
              <c:numCache>
                <c:formatCode>General</c:formatCode>
                <c:ptCount val="2"/>
                <c:pt idx="0">
                  <c:v>152</c:v>
                </c:pt>
                <c:pt idx="1">
                  <c:v>144</c:v>
                </c:pt>
              </c:numCache>
            </c:numRef>
          </c:val>
        </c:ser>
        <c:ser>
          <c:idx val="1"/>
          <c:order val="1"/>
          <c:tx>
            <c:strRef>
              <c:f>'PJC ACTIVOS'!$C$5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'PJC ACTIVOS'!$D$3:$E$3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'PJC ACTIVOS'!$D$5:$E$5</c:f>
              <c:numCache>
                <c:formatCode>"$"#,##0.00</c:formatCode>
                <c:ptCount val="2"/>
                <c:pt idx="0">
                  <c:v>396000419155.22998</c:v>
                </c:pt>
                <c:pt idx="1">
                  <c:v>395730055600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4018624"/>
        <c:axId val="-44025696"/>
      </c:barChart>
      <c:catAx>
        <c:axId val="-440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44025696"/>
        <c:crosses val="autoZero"/>
        <c:auto val="1"/>
        <c:lblAlgn val="ctr"/>
        <c:lblOffset val="100"/>
        <c:noMultiLvlLbl val="0"/>
      </c:catAx>
      <c:valAx>
        <c:axId val="-4402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40186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BENEFICIOS DE CONTROL EN EL PROCESO DE</a:t>
            </a:r>
            <a:r>
              <a:rPr lang="en-US" sz="1200" b="1" baseline="0" dirty="0">
                <a:solidFill>
                  <a:schemeClr val="accent1">
                    <a:lumMod val="50000"/>
                  </a:schemeClr>
                </a:solidFill>
              </a:rPr>
              <a:t> RESPONSABILIDAD FISCAL (PERSUASIVO)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3174971031286212E-2"/>
          <c:y val="0.23651266766020865"/>
          <c:w val="0.94335007081241151"/>
          <c:h val="0.6542970690511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'BENEF PERSUASIVO'!$C$8</c:f>
              <c:strCache>
                <c:ptCount val="1"/>
                <c:pt idx="0">
                  <c:v>BENEFICIOS DE CONTROL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5751995369060906E-3"/>
                  <c:y val="0.178837360307606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t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5416505729369"/>
                      <c:h val="9.284649776453052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748954034280369E-3"/>
                  <c:y val="0.40238450074515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5121668597914"/>
                      <c:h val="0.17863884749130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'BENEF PERSUASIVO'!$C$9:$C$11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'BENEF PERSUASIVO'!$D$9:$D$11</c:f>
              <c:numCache>
                <c:formatCode>"$"#,##0.00_);[Red]\("$"#,##0.00\)</c:formatCode>
                <c:ptCount val="3"/>
                <c:pt idx="0">
                  <c:v>8443044809.1199999</c:v>
                </c:pt>
                <c:pt idx="1">
                  <c:v>14005627924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4025152"/>
        <c:axId val="-44024608"/>
      </c:barChart>
      <c:catAx>
        <c:axId val="-440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44024608"/>
        <c:crosses val="autoZero"/>
        <c:auto val="1"/>
        <c:lblAlgn val="ctr"/>
        <c:lblOffset val="100"/>
        <c:noMultiLvlLbl val="0"/>
      </c:catAx>
      <c:valAx>
        <c:axId val="-4402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crossAx val="-4402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CONTROL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2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419" sz="12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</a:t>
            </a:r>
            <a:r>
              <a:rPr lang="en-US" sz="12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 COACTIVA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(COBRO COACTIVO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7450365429578776"/>
          <c:y val="1.4722213850009621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6274442309725964E-2"/>
          <c:y val="0.24055749662084619"/>
          <c:w val="0.86793251559527196"/>
          <c:h val="0.57824040116152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'BENEF COACTIVO'!$C$8</c:f>
              <c:strCache>
                <c:ptCount val="1"/>
                <c:pt idx="0">
                  <c:v>BENEFICIOS DE CONTROL EN EL PROCESO DE RESPONSABILIDAD FISCAL (COACTIVO)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8853141517956837E-18"/>
                  <c:y val="0.2993516816168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2918758851551"/>
                      <c:h val="0.106567701304543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127592326828510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4935503033753"/>
                      <c:h val="0.11687544388827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'BENEF COACTIVO'!$C$9:$C$11</c:f>
              <c:strCache>
                <c:ptCount val="2"/>
                <c:pt idx="0">
                  <c:v>2018</c:v>
                </c:pt>
                <c:pt idx="1">
                  <c:v>1er Semestre 2019</c:v>
                </c:pt>
              </c:strCache>
            </c:strRef>
          </c:cat>
          <c:val>
            <c:numRef>
              <c:f>'BENEF COACTIVO'!$D$9:$D$11</c:f>
              <c:numCache>
                <c:formatCode>"$"#,##0.00_);[Red]\("$"#,##0.00\)</c:formatCode>
                <c:ptCount val="3"/>
                <c:pt idx="0">
                  <c:v>4931618457.1199999</c:v>
                </c:pt>
                <c:pt idx="1">
                  <c:v>576675985.48000002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4022432"/>
        <c:axId val="-44021888"/>
      </c:barChart>
      <c:catAx>
        <c:axId val="-440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44021888"/>
        <c:crosses val="autoZero"/>
        <c:auto val="1"/>
        <c:lblAlgn val="ctr"/>
        <c:lblOffset val="100"/>
        <c:noMultiLvlLbl val="0"/>
      </c:catAx>
      <c:valAx>
        <c:axId val="-44021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crossAx val="-44022432"/>
        <c:crosses val="autoZero"/>
        <c:crossBetween val="between"/>
      </c:valAx>
      <c:spPr>
        <a:noFill/>
        <a:ln>
          <a:solidFill>
            <a:srgbClr val="E7E6E6">
              <a:lumMod val="75000"/>
            </a:srgbClr>
          </a:solidFill>
        </a:ln>
        <a:effectLst>
          <a:softEdge rad="635000"/>
        </a:effectLst>
      </c:spPr>
    </c:plotArea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>
      <a:softEdge rad="12700"/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AE97F547-BE32-402B-8F93-ABD6BEE3DB0C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57B54C32-B6C3-4460-8B42-A78DA15FF1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50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8BB2D7A9-0E7D-419B-A25D-1993137FB1FF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E654A120-B493-4129-A4EB-D018813B9E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00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4036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737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91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56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345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9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75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A120-B493-4129-A4EB-D018813B9E0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88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0896" y="347472"/>
            <a:ext cx="505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</a:t>
            </a:r>
            <a:r>
              <a:rPr lang="es-CO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FISCAL </a:t>
            </a:r>
            <a:r>
              <a:rPr lang="es-MX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JURISDICCIÓN </a:t>
            </a:r>
            <a:r>
              <a:rPr lang="es-MX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COACTIVA</a:t>
            </a:r>
            <a:endParaRPr lang="es-CO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2018 – </a:t>
            </a:r>
            <a:r>
              <a:rPr lang="es-419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4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9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0" y="1251863"/>
            <a:ext cx="10715624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 COACTIVA (COBRO COACTIVO) </a:t>
            </a: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CO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EN EL PRIMER SEMESTRE 2019</a:t>
            </a:r>
            <a:endParaRPr 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6616" y="3117094"/>
            <a:ext cx="46634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O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Subdirección  del Proceso de Responsabilidad Fiscal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212080" y="1874509"/>
            <a:ext cx="601675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Beneficios de control importantes en </a:t>
            </a:r>
            <a:r>
              <a:rPr lang="es-419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de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jurisdicción coactiva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 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2018,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cuantía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419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$3.800.000.000 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año 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valor de 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441.355.976,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proceso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activo.</a:t>
            </a:r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Recaudo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y 2019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monto </a:t>
            </a:r>
            <a:r>
              <a:rPr lang="es-419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$472.678.963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proceso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finalizado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vigencia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valor de </a:t>
            </a:r>
            <a:r>
              <a:rPr lang="es-419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$116.370.458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proceso activo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O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 </a:t>
            </a:r>
            <a:r>
              <a:rPr lang="es-419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un valor de </a:t>
            </a:r>
            <a:r>
              <a:rPr lang="es-419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s-419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88.121.065.90 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419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2019 $44’023.075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proceso activo</a:t>
            </a:r>
            <a:r>
              <a:rPr lang="es-CO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267608"/>
              </p:ext>
            </p:extLst>
          </p:nvPr>
        </p:nvGraphicFramePr>
        <p:xfrm>
          <a:off x="189845" y="3612432"/>
          <a:ext cx="5046547" cy="263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55433"/>
              </p:ext>
            </p:extLst>
          </p:nvPr>
        </p:nvGraphicFramePr>
        <p:xfrm>
          <a:off x="406217" y="1898345"/>
          <a:ext cx="4293799" cy="1125588"/>
        </p:xfrm>
        <a:graphic>
          <a:graphicData uri="http://schemas.openxmlformats.org/drawingml/2006/table">
            <a:tbl>
              <a:tblPr/>
              <a:tblGrid>
                <a:gridCol w="2530971"/>
                <a:gridCol w="1762828"/>
              </a:tblGrid>
              <a:tr h="4835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BENEFICIOS DE CONTROL </a:t>
                      </a:r>
                      <a:r>
                        <a:rPr lang="es-419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FISCAL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419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 PROCESO DE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JURISDICCIÓN COACTIVA (COBRO</a:t>
                      </a:r>
                      <a:r>
                        <a:rPr lang="es-CO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COACTIVO</a:t>
                      </a: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2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$4.931.618.457,12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9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1er Semestre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$576.675.985,48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26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1966246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4575" algn="l"/>
              </a:tabLst>
            </a:pPr>
            <a:r>
              <a:rPr lang="es-ES_tradnl" sz="13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1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7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0479" y="524451"/>
            <a:ext cx="898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7" name="Trapecio 6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690464" y="1262547"/>
            <a:ext cx="10025159" cy="479066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RESPONSABILIDAD FISCAL ACTIVOS AL TERMINAR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EL PRIMER SEMESTRE DE 2019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45248"/>
              </p:ext>
            </p:extLst>
          </p:nvPr>
        </p:nvGraphicFramePr>
        <p:xfrm>
          <a:off x="736184" y="2510506"/>
          <a:ext cx="4658776" cy="1468421"/>
        </p:xfrm>
        <a:graphic>
          <a:graphicData uri="http://schemas.openxmlformats.org/drawingml/2006/table">
            <a:tbl>
              <a:tblPr firstRow="1" firstCol="1" bandRow="1"/>
              <a:tblGrid>
                <a:gridCol w="1193200"/>
                <a:gridCol w="1640150"/>
                <a:gridCol w="1825426"/>
              </a:tblGrid>
              <a:tr h="29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1ER SEMESTRE 2019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21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</a:t>
                      </a:r>
                      <a:r>
                        <a:rPr lang="es-CO" sz="105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RESPONSABILIDAD FISCAL ACTIVOS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1,469</a:t>
                      </a: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1,461</a:t>
                      </a: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CUANTÍA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$2,187,978,184,396,89*</a:t>
                      </a:r>
                      <a:endParaRPr lang="es-CO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$2.197.966.415.602,10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44744" y="3788507"/>
            <a:ext cx="47685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CO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Prefis</a:t>
            </a:r>
            <a:r>
              <a:rPr lang="es-CO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libros de la Dirección de Responsabilidad Fiscal y de la Subdirección  del   </a:t>
            </a:r>
            <a:r>
              <a:rPr lang="es-CO" sz="1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</a:t>
            </a:r>
            <a:r>
              <a:rPr lang="es-CO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Responsabilidad Fiscal</a:t>
            </a:r>
          </a:p>
          <a:p>
            <a:pPr algn="just"/>
            <a:endParaRPr lang="es-CO" sz="105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05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Más el valor en dólares de un proceso por USD 509.000.000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425194"/>
              </p:ext>
            </p:extLst>
          </p:nvPr>
        </p:nvGraphicFramePr>
        <p:xfrm>
          <a:off x="5811129" y="2487478"/>
          <a:ext cx="4955325" cy="312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5852579" y="2069764"/>
            <a:ext cx="4900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 b="1" dirty="0" smtClean="0"/>
              <a:t>Procesos de responsabilidad fiscal  activos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83191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7" name="Trapecio 6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681136" y="1225224"/>
            <a:ext cx="10034488" cy="479066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</a:t>
            </a:r>
            <a:r>
              <a:rPr lang="es-419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ESPONSABILIDAD </a:t>
            </a:r>
            <a:r>
              <a:rPr lang="es-419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ISCAL APERTURADOS EN EL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EN EL PRIMER SEMESTRE DE 2019</a:t>
            </a:r>
            <a:endParaRPr lang="es-ES" alt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61102"/>
              </p:ext>
            </p:extLst>
          </p:nvPr>
        </p:nvGraphicFramePr>
        <p:xfrm>
          <a:off x="690464" y="1866652"/>
          <a:ext cx="5514393" cy="1457753"/>
        </p:xfrm>
        <a:graphic>
          <a:graphicData uri="http://schemas.openxmlformats.org/drawingml/2006/table">
            <a:tbl>
              <a:tblPr firstRow="1" firstCol="1" bandRow="1"/>
              <a:tblGrid>
                <a:gridCol w="1856793"/>
                <a:gridCol w="1604865"/>
                <a:gridCol w="2052735"/>
              </a:tblGrid>
              <a:tr h="29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1ER SEMESTRE 2019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49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DE RESPONSABILIDAD</a:t>
                      </a:r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FISCAL</a:t>
                      </a:r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APERTURADOS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CUANTÍA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$452.198.543.718,15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$124.168.213.432,13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87827" y="2953999"/>
            <a:ext cx="46186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O" sz="11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Dirección de Responsabilidad Fiscal y de la Subdirección  del </a:t>
            </a:r>
            <a:r>
              <a:rPr lang="es-CO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Responsabilidad Fiscal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11111" y="1827596"/>
            <a:ext cx="4186807" cy="434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Aperturas relevantes</a:t>
            </a:r>
            <a:endParaRPr lang="es-CO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mayor valor remunerado, en cuantía</a:t>
            </a:r>
            <a:r>
              <a:rPr lang="es-419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22.798.713.229,24. </a:t>
            </a: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irregularidades en un contrato de construcción de obras, en un valor de $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25.656.655.181,00.</a:t>
            </a: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irregularidades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contrato de operación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mantenimiento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$ 32.062.634.074,00.</a:t>
            </a: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no liquidar y cobrar en oportunidad, en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cuantía de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23.564.241.538,11.</a:t>
            </a:r>
            <a:endParaRPr lang="es-CO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76895"/>
              </p:ext>
            </p:extLst>
          </p:nvPr>
        </p:nvGraphicFramePr>
        <p:xfrm>
          <a:off x="690464" y="3574112"/>
          <a:ext cx="5573176" cy="230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26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425168" y="1251863"/>
            <a:ext cx="10290456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IMPUTACIÓN EN PROCESO DE RESPONSABILIDAD FISCAL EN EL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EN EL PRIMER SEMESTRE DE 2019</a:t>
            </a:r>
            <a:endParaRPr lang="es-ES" alt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611" y="2999095"/>
            <a:ext cx="4311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O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Dirección de Responsabilidad Fiscal y de la Subdirección  del </a:t>
            </a:r>
            <a:r>
              <a:rPr lang="es-CO" sz="105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Responsabilidad </a:t>
            </a:r>
            <a:r>
              <a:rPr lang="es-CO" sz="105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83256"/>
              </p:ext>
            </p:extLst>
          </p:nvPr>
        </p:nvGraphicFramePr>
        <p:xfrm>
          <a:off x="448055" y="1783024"/>
          <a:ext cx="5370022" cy="1434585"/>
        </p:xfrm>
        <a:graphic>
          <a:graphicData uri="http://schemas.openxmlformats.org/drawingml/2006/table">
            <a:tbl>
              <a:tblPr firstRow="1" firstCol="1" bandRow="1"/>
              <a:tblGrid>
                <a:gridCol w="1936382"/>
                <a:gridCol w="1635539"/>
                <a:gridCol w="1798101"/>
              </a:tblGrid>
              <a:tr h="307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1ER SEMESTRE 2019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4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IMPUTACIONES EN PROCESOS</a:t>
                      </a:r>
                      <a:r>
                        <a:rPr lang="es-CO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RESPONSABILIDAD FISCAL </a:t>
                      </a:r>
                      <a:r>
                        <a:rPr lang="es-CO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CUANTÍA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$36.433.749.412,53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$111.583.451.933,59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Rectángulo 36"/>
          <p:cNvSpPr/>
          <p:nvPr/>
        </p:nvSpPr>
        <p:spPr>
          <a:xfrm>
            <a:off x="6254496" y="1924602"/>
            <a:ext cx="4517136" cy="40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relevantes en imputaciones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O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el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incumplimiento 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obligaciones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un convenio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asociación, por un monto de </a:t>
            </a: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$8.754.975.000</a:t>
            </a:r>
            <a:r>
              <a:rPr lang="es-419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no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formalización de contratos de uso administrativo y aprovechamiento económico y/o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arrendamiento, en cuantía de </a:t>
            </a: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$2.400.284.702,00</a:t>
            </a:r>
            <a:r>
              <a:rPr lang="es-419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9396"/>
              </p:ext>
            </p:extLst>
          </p:nvPr>
        </p:nvGraphicFramePr>
        <p:xfrm>
          <a:off x="438912" y="3575304"/>
          <a:ext cx="5413248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499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0" y="1389023"/>
            <a:ext cx="10715624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FALLOS CON </a:t>
            </a:r>
            <a:r>
              <a:rPr lang="es-419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ESPONSABILIDAD </a:t>
            </a:r>
            <a:r>
              <a:rPr lang="es-419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PROFERIDOS </a:t>
            </a:r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EN EL PRIMER SEMESTRE DE 2019</a:t>
            </a:r>
            <a:endParaRPr lang="es-ES" alt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0614"/>
              </p:ext>
            </p:extLst>
          </p:nvPr>
        </p:nvGraphicFramePr>
        <p:xfrm>
          <a:off x="475203" y="3318475"/>
          <a:ext cx="5349526" cy="1448104"/>
        </p:xfrm>
        <a:graphic>
          <a:graphicData uri="http://schemas.openxmlformats.org/drawingml/2006/table">
            <a:tbl>
              <a:tblPr firstRow="1" firstCol="1" bandRow="1"/>
              <a:tblGrid>
                <a:gridCol w="1928991"/>
                <a:gridCol w="1629297"/>
                <a:gridCol w="1791238"/>
              </a:tblGrid>
              <a:tr h="36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1ER SEMESTRE 2019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154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FALLOS CON RESPONSABILIDAD</a:t>
                      </a:r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FISCAL ACTIVOS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1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CUANTÍA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$142.872.059.058,41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$1.587.636.610,43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75201" y="4521789"/>
            <a:ext cx="53586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CO" sz="105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Prefis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libros de la Dirección de Responsabilidad Fiscal y de la Subdirección  del </a:t>
            </a:r>
            <a:r>
              <a:rPr lang="es-CO" sz="105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de Responsabilidad Fiscal</a:t>
            </a: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07255"/>
              </p:ext>
            </p:extLst>
          </p:nvPr>
        </p:nvGraphicFramePr>
        <p:xfrm>
          <a:off x="6089499" y="2648785"/>
          <a:ext cx="524256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236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0" y="1251863"/>
            <a:ext cx="10715624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 RELEVANTES DE FALLOS CON RESPONSABILIDAD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5877" y="1929384"/>
            <a:ext cx="10280035" cy="415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419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ompra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sobredimensionada y/o innecesaria de maquinaria, en cuantía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$40.545.975.545,00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O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Inexistencia de acciones o medidas correctivas que condujo a la imposición de multas, en cuantía de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$97.654.174.120,00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evolución del IVA en 2011 ante la DIAN, en cuantía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$628.792.629,00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rregularidades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un convenio por obras, en valor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$551.803.836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rregularidades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un convenio de asociación, en cuantía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$366.389.931,21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ncumplimiento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convenio de asociación, por la suma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$238.945.000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ncumplimiento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la entrega en un contrato, por el valor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$134.253.788,95</a:t>
            </a:r>
            <a:endParaRPr lang="es-CO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419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rregularidades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un convenio de asociación, en cuantía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$549.498.650,00 </a:t>
            </a:r>
          </a:p>
        </p:txBody>
      </p:sp>
    </p:spTree>
    <p:extLst>
      <p:ext uri="{BB962C8B-B14F-4D97-AF65-F5344CB8AC3E}">
        <p14:creationId xmlns:p14="http://schemas.microsoft.com/office/powerpoint/2010/main" val="313482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0" y="1416455"/>
            <a:ext cx="10715624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</a:t>
            </a:r>
            <a:r>
              <a:rPr lang="es-419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JECUTORIADAS EN EL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EN EL PRIMER SEMESTRE DE 2019</a:t>
            </a:r>
            <a:r>
              <a:rPr lang="es-ES" altLang="es-CO" sz="1400" b="1" u="sng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altLang="es-CO" sz="1400" b="1" u="sng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4496"/>
              </p:ext>
            </p:extLst>
          </p:nvPr>
        </p:nvGraphicFramePr>
        <p:xfrm>
          <a:off x="857669" y="3205194"/>
          <a:ext cx="3582956" cy="1389214"/>
        </p:xfrm>
        <a:graphic>
          <a:graphicData uri="http://schemas.openxmlformats.org/drawingml/2006/table">
            <a:tbl>
              <a:tblPr firstRow="1" firstCol="1" bandRow="1"/>
              <a:tblGrid>
                <a:gridCol w="1921856"/>
                <a:gridCol w="1661100"/>
              </a:tblGrid>
              <a:tr h="299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Decisiones </a:t>
                      </a:r>
                      <a:r>
                        <a:rPr lang="es-419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s-CO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jecutoriadas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68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699959"/>
              </p:ext>
            </p:extLst>
          </p:nvPr>
        </p:nvGraphicFramePr>
        <p:xfrm>
          <a:off x="4956048" y="2306747"/>
          <a:ext cx="5760720" cy="306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832104" y="4399082"/>
            <a:ext cx="36210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O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Dirección de Responsabilidad Fiscal y de la Subdirección  del </a:t>
            </a:r>
            <a:r>
              <a:rPr lang="es-CO" sz="105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Responsabilidad Fiscal</a:t>
            </a:r>
          </a:p>
        </p:txBody>
      </p:sp>
    </p:spTree>
    <p:extLst>
      <p:ext uri="{BB962C8B-B14F-4D97-AF65-F5344CB8AC3E}">
        <p14:creationId xmlns:p14="http://schemas.microsoft.com/office/powerpoint/2010/main" val="139240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0" y="1251863"/>
            <a:ext cx="10715624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JURISDICCIÓN COACTIVA ACTIVOS AL TERMINAR </a:t>
            </a:r>
            <a:r>
              <a:rPr lang="es-CO" alt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EL PRIMER SEMESTRE DE 2019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7817"/>
              </p:ext>
            </p:extLst>
          </p:nvPr>
        </p:nvGraphicFramePr>
        <p:xfrm>
          <a:off x="525374" y="3238624"/>
          <a:ext cx="4778147" cy="1525399"/>
        </p:xfrm>
        <a:graphic>
          <a:graphicData uri="http://schemas.openxmlformats.org/drawingml/2006/table">
            <a:tbl>
              <a:tblPr firstRow="1" firstCol="1" bandRow="1"/>
              <a:tblGrid>
                <a:gridCol w="1638325"/>
                <a:gridCol w="1539803"/>
                <a:gridCol w="1600019"/>
              </a:tblGrid>
              <a:tr h="391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1ER SEMESTRE 2019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256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de Jurisdicción </a:t>
                      </a:r>
                      <a:r>
                        <a:rPr lang="es-CO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Coactiv</a:t>
                      </a:r>
                      <a:r>
                        <a:rPr lang="es-419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s-CO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419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s-CO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ctivos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03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  <a:endParaRPr lang="es-CO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$396.000.419.155,23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$395.730.055.600,00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89472" y="4764078"/>
            <a:ext cx="47161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05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libros de la Subdirección  de Jurisdicción Coactiva</a:t>
            </a:r>
            <a:endParaRPr lang="es-CO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15458"/>
              </p:ext>
            </p:extLst>
          </p:nvPr>
        </p:nvGraphicFramePr>
        <p:xfrm>
          <a:off x="5626359" y="2101193"/>
          <a:ext cx="5721633" cy="351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178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6" name="Trapecio 35">
            <a:extLst>
              <a:ext uri="{FF2B5EF4-FFF2-40B4-BE49-F238E27FC236}">
                <a16:creationId xmlns="" xmlns:a16="http://schemas.microsoft.com/office/drawing/2014/main" id="{972F7D46-E769-4AFC-81DF-9ED0739F2831}"/>
              </a:ext>
            </a:extLst>
          </p:cNvPr>
          <p:cNvSpPr/>
          <p:nvPr/>
        </p:nvSpPr>
        <p:spPr>
          <a:xfrm>
            <a:off x="0" y="1251863"/>
            <a:ext cx="10715624" cy="417268"/>
          </a:xfrm>
          <a:prstGeom prst="trapezoid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ROCESO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ESPONSABILIDAD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ISCAL (COBRO </a:t>
            </a:r>
            <a:r>
              <a:rPr lang="es-419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ERSUASIVO) </a:t>
            </a: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CO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 EN EL PRIMER SEMESTRE 2019</a:t>
            </a:r>
            <a:endParaRPr 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72231" y="551640"/>
            <a:ext cx="898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Y JURISDICCIÓN COACTIVA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68332"/>
              </p:ext>
            </p:extLst>
          </p:nvPr>
        </p:nvGraphicFramePr>
        <p:xfrm>
          <a:off x="355559" y="1878996"/>
          <a:ext cx="4441396" cy="1187565"/>
        </p:xfrm>
        <a:graphic>
          <a:graphicData uri="http://schemas.openxmlformats.org/drawingml/2006/table">
            <a:tbl>
              <a:tblPr/>
              <a:tblGrid>
                <a:gridCol w="2073175"/>
                <a:gridCol w="2368221"/>
              </a:tblGrid>
              <a:tr h="4917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BENEFICIOS DE CONTROL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FISCAL EN EL PROCESO DE RESPONSABILIDAD FISCAL (COBRO PERSUASIVO)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51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$8.443.044.809,12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7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1er Semestre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$14.005.627.924,00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0769" y="3135382"/>
            <a:ext cx="50120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O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Subdirección  del Proceso de Responsabilidad Fiscal</a:t>
            </a: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00276"/>
              </p:ext>
            </p:extLst>
          </p:nvPr>
        </p:nvGraphicFramePr>
        <p:xfrm>
          <a:off x="329184" y="3529584"/>
          <a:ext cx="5063909" cy="243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ángulo 29"/>
          <p:cNvSpPr/>
          <p:nvPr/>
        </p:nvSpPr>
        <p:spPr>
          <a:xfrm>
            <a:off x="5799827" y="2078389"/>
            <a:ext cx="4926085" cy="392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Beneficios de control </a:t>
            </a:r>
            <a:r>
              <a:rPr lang="es-419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 </a:t>
            </a:r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destacados en procesos de responsabilidad fiscal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n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cuantía de </a:t>
            </a: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6.953.901.318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ir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regularidades en un convenio para la construcción, reparación y mantenimiento de obras.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Por un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valor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$13.944.945.572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por la deficiente gestión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haber invertido recursos para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una construcción.</a:t>
            </a:r>
            <a:endParaRPr lang="es-CO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0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3714</TotalTime>
  <Words>758</Words>
  <Application>Microsoft Office PowerPoint</Application>
  <PresentationFormat>Panorámica</PresentationFormat>
  <Paragraphs>165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Jhon Alexander Peña Romero</cp:lastModifiedBy>
  <cp:revision>731</cp:revision>
  <cp:lastPrinted>2019-08-27T21:53:38Z</cp:lastPrinted>
  <dcterms:created xsi:type="dcterms:W3CDTF">2016-09-20T14:18:51Z</dcterms:created>
  <dcterms:modified xsi:type="dcterms:W3CDTF">2019-09-04T22:50:12Z</dcterms:modified>
</cp:coreProperties>
</file>